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7" r:id="rId3"/>
    <p:sldId id="322" r:id="rId4"/>
    <p:sldId id="328" r:id="rId5"/>
    <p:sldId id="324" r:id="rId6"/>
    <p:sldId id="291" r:id="rId7"/>
    <p:sldId id="323" r:id="rId8"/>
    <p:sldId id="290" r:id="rId9"/>
    <p:sldId id="292" r:id="rId10"/>
    <p:sldId id="293" r:id="rId11"/>
    <p:sldId id="329" r:id="rId12"/>
    <p:sldId id="294" r:id="rId13"/>
    <p:sldId id="295" r:id="rId14"/>
    <p:sldId id="337" r:id="rId15"/>
    <p:sldId id="338" r:id="rId16"/>
    <p:sldId id="330" r:id="rId17"/>
    <p:sldId id="339" r:id="rId18"/>
    <p:sldId id="298" r:id="rId19"/>
    <p:sldId id="331" r:id="rId20"/>
    <p:sldId id="332" r:id="rId21"/>
    <p:sldId id="340" r:id="rId22"/>
    <p:sldId id="334" r:id="rId23"/>
    <p:sldId id="33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4123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21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578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911" y="0"/>
            <a:ext cx="3169578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8F581E-2141-426C-96BE-C4405289AFD1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219"/>
            <a:ext cx="3169578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911" y="9120219"/>
            <a:ext cx="3169578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3BC988-5741-4897-8D93-163FDF50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578" cy="47944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911" y="0"/>
            <a:ext cx="3169578" cy="4794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5D2D6FA6-210D-4699-A458-CE7A1CAA8DEF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878"/>
            <a:ext cx="5852845" cy="4319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219"/>
            <a:ext cx="3169578" cy="47944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911" y="9120219"/>
            <a:ext cx="3169578" cy="4794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AC3D117D-89A3-4550-A027-5FFF14D6D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8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478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4D4D-9497-4CA3-87A9-2DA6D9036742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CFB8-E33B-4C78-BCB9-3D7284B28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6127-15D3-4043-8824-3B97576DE218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12AC-8B34-4AB2-A66C-D1AE350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2C8A-8827-49A5-A756-52179700BF11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7E839-5359-4204-9869-704B50BAF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6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8247AF8-0CA6-4F03-BA67-7AE73BB3665C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152900" y="6248400"/>
            <a:ext cx="8382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6B26709C-3D33-4191-99E0-CF1AB6D2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pitchFamily="-107" charset="0"/>
          <a:ea typeface="Arial" pitchFamily="-107" charset="0"/>
          <a:cs typeface="Arial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3200">
          <a:solidFill>
            <a:schemeClr val="tx1">
              <a:lumMod val="85000"/>
              <a:lumOff val="15000"/>
            </a:schemeClr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>
              <a:lumMod val="85000"/>
              <a:lumOff val="15000"/>
            </a:schemeClr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>
              <a:lumMod val="85000"/>
              <a:lumOff val="15000"/>
            </a:schemeClr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>
              <a:lumMod val="85000"/>
              <a:lumOff val="15000"/>
            </a:schemeClr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>
              <a:lumMod val="85000"/>
              <a:lumOff val="15000"/>
            </a:schemeClr>
          </a:solidFill>
          <a:latin typeface="Arial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rgbClr val="808080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rgbClr val="808080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rgbClr val="808080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rgbClr val="80808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jabban@cmu.edu" TargetMode="External"/><Relationship Id="rId2" Type="http://schemas.openxmlformats.org/officeDocument/2006/relationships/hyperlink" Target="mailto:srazak@cmu.edu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15-122 Principles </a:t>
            </a:r>
            <a:r>
              <a:rPr lang="en-US" dirty="0"/>
              <a:t>of </a:t>
            </a:r>
            <a:r>
              <a:rPr lang="en-US" dirty="0" smtClean="0"/>
              <a:t>Imperative Computation</a:t>
            </a:r>
            <a:endParaRPr lang="en-US" dirty="0" smtClean="0"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Lecture 1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January 8 , 2018</a:t>
            </a:r>
          </a:p>
          <a:p>
            <a:pPr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Role in Curriculum</a:t>
            </a:r>
            <a:endParaRPr lang="en-US" dirty="0" smtClean="0">
              <a:cs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cs typeface="Arial" charset="0"/>
            </a:endParaRPr>
          </a:p>
          <a:p>
            <a:pPr marL="0" indent="0">
              <a:buNone/>
            </a:pPr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743200" y="1676400"/>
            <a:ext cx="3124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15-122 Principles of Imperative Computation</a:t>
            </a: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120" y="4953000"/>
            <a:ext cx="3124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15-213 Introduction to Computer Systems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9120" y="3715512"/>
            <a:ext cx="3124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2">
                    <a:lumMod val="65000"/>
                    <a:lumOff val="35000"/>
                  </a:schemeClr>
                </a:solidFill>
              </a:rPr>
              <a:t>15-210 Fundamental Alg’s &amp; Data Struct’s</a:t>
            </a: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6800" y="3715512"/>
            <a:ext cx="3124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15-150 Principles of Functional Programming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76800" y="4953000"/>
            <a:ext cx="3124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15-214 Principles of Software Systems</a:t>
            </a:r>
          </a:p>
        </p:txBody>
      </p:sp>
      <p:cxnSp>
        <p:nvCxnSpPr>
          <p:cNvPr id="4" name="Elbow Connector 3"/>
          <p:cNvCxnSpPr>
            <a:stCxn id="2" idx="1"/>
            <a:endCxn id="6" idx="0"/>
          </p:cNvCxnSpPr>
          <p:nvPr/>
        </p:nvCxnSpPr>
        <p:spPr>
          <a:xfrm rot="10800000" flipV="1">
            <a:off x="2141220" y="2057400"/>
            <a:ext cx="601980" cy="1658112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" idx="3"/>
            <a:endCxn id="7" idx="0"/>
          </p:cNvCxnSpPr>
          <p:nvPr/>
        </p:nvCxnSpPr>
        <p:spPr>
          <a:xfrm>
            <a:off x="5867400" y="2057400"/>
            <a:ext cx="571500" cy="1658112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5" idx="3"/>
          </p:cNvCxnSpPr>
          <p:nvPr/>
        </p:nvCxnSpPr>
        <p:spPr>
          <a:xfrm rot="5400000">
            <a:off x="2461260" y="3680460"/>
            <a:ext cx="2895600" cy="411480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8" idx="1"/>
          </p:cNvCxnSpPr>
          <p:nvPr/>
        </p:nvCxnSpPr>
        <p:spPr>
          <a:xfrm rot="16200000" flipH="1">
            <a:off x="3238500" y="3695700"/>
            <a:ext cx="2895600" cy="381000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Overview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Goals of This Course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Interactions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Lectures, Recitations, Office Hours</a:t>
            </a:r>
          </a:p>
          <a:p>
            <a:r>
              <a:rPr lang="en-US" sz="2400" dirty="0"/>
              <a:t>Assessment</a:t>
            </a:r>
          </a:p>
          <a:p>
            <a:pPr lvl="1"/>
            <a:r>
              <a:rPr lang="en-US" sz="2000" dirty="0"/>
              <a:t>Quizzes, </a:t>
            </a:r>
            <a:r>
              <a:rPr lang="en-US" sz="2000" dirty="0" err="1"/>
              <a:t>Homeworks</a:t>
            </a:r>
            <a:r>
              <a:rPr lang="en-US" sz="2000" dirty="0"/>
              <a:t>, Exams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Mysterious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7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Lectures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r>
              <a:rPr lang="en-US" sz="2800" dirty="0" smtClean="0"/>
              <a:t>Mon, Wed  1:30pm – </a:t>
            </a:r>
            <a:r>
              <a:rPr lang="en-US" sz="2800" dirty="0" smtClean="0"/>
              <a:t>2:50pm (1190)</a:t>
            </a:r>
            <a:endParaRPr lang="en-US" sz="2800" dirty="0" smtClean="0"/>
          </a:p>
          <a:p>
            <a:r>
              <a:rPr lang="en-US" sz="2800" dirty="0" smtClean="0"/>
              <a:t>Please </a:t>
            </a:r>
            <a:r>
              <a:rPr lang="en-US" sz="2800" dirty="0"/>
              <a:t>be here, please be active</a:t>
            </a:r>
          </a:p>
          <a:p>
            <a:pPr lvl="1"/>
            <a:r>
              <a:rPr lang="en-US" sz="2400" dirty="0"/>
              <a:t>Ask and answer questions, pay attention</a:t>
            </a:r>
          </a:p>
          <a:p>
            <a:pPr lvl="1"/>
            <a:r>
              <a:rPr lang="en-US" sz="2400" dirty="0"/>
              <a:t>Lecture notes </a:t>
            </a:r>
            <a:r>
              <a:rPr lang="en-US" sz="2400" dirty="0" smtClean="0"/>
              <a:t>after lecture</a:t>
            </a:r>
            <a:endParaRPr lang="en-US" sz="2400" dirty="0"/>
          </a:p>
          <a:p>
            <a:r>
              <a:rPr lang="en-US" sz="2800" dirty="0" smtClean="0"/>
              <a:t>No Computers, Laptops, cellphones, etc.</a:t>
            </a:r>
          </a:p>
          <a:p>
            <a:pPr lvl="1"/>
            <a:r>
              <a:rPr lang="en-US" dirty="0"/>
              <a:t>No surfing, email, games…</a:t>
            </a:r>
          </a:p>
          <a:p>
            <a:pPr lvl="1"/>
            <a:r>
              <a:rPr lang="en-US" dirty="0"/>
              <a:t>If you want to work on your homework, do so </a:t>
            </a:r>
            <a:r>
              <a:rPr lang="en-US" dirty="0" smtClean="0"/>
              <a:t>elsewhere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Recitations and Labs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153400" cy="4419600"/>
          </a:xfrm>
        </p:spPr>
        <p:txBody>
          <a:bodyPr/>
          <a:lstStyle/>
          <a:p>
            <a:r>
              <a:rPr lang="en-US" sz="2800" dirty="0" smtClean="0"/>
              <a:t>Tue, Thu  1:30pm – 2:20pm (50 </a:t>
            </a:r>
            <a:r>
              <a:rPr lang="en-US" sz="2800" dirty="0" smtClean="0"/>
              <a:t>minutes, 2035)</a:t>
            </a:r>
            <a:endParaRPr lang="en-US" sz="2800" dirty="0" smtClean="0"/>
          </a:p>
          <a:p>
            <a:r>
              <a:rPr lang="en-US" sz="2800" dirty="0" smtClean="0"/>
              <a:t>Reinforce </a:t>
            </a:r>
            <a:r>
              <a:rPr lang="en-US" sz="2800" dirty="0"/>
              <a:t>lecture material</a:t>
            </a:r>
          </a:p>
          <a:p>
            <a:r>
              <a:rPr lang="en-US" sz="2800" dirty="0"/>
              <a:t>Problem solving</a:t>
            </a:r>
          </a:p>
          <a:p>
            <a:r>
              <a:rPr lang="en-US" sz="2800" dirty="0"/>
              <a:t>How-to </a:t>
            </a:r>
            <a:r>
              <a:rPr lang="en-US" sz="2800" dirty="0" smtClean="0"/>
              <a:t>on programming </a:t>
            </a:r>
            <a:r>
              <a:rPr lang="en-US" sz="2800" dirty="0"/>
              <a:t>and tool </a:t>
            </a:r>
            <a:r>
              <a:rPr lang="en-US" sz="2800" dirty="0" smtClean="0"/>
              <a:t>support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Unix/Tools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1:30pm – 2:50pm, Room 2035</a:t>
            </a:r>
          </a:p>
          <a:p>
            <a:r>
              <a:rPr lang="en-US" dirty="0" smtClean="0"/>
              <a:t>Get set up using the C0 tools with Linux at unix.qatar.cmu.edu</a:t>
            </a:r>
          </a:p>
        </p:txBody>
      </p:sp>
    </p:spTree>
    <p:extLst>
      <p:ext uri="{BB962C8B-B14F-4D97-AF65-F5344CB8AC3E}">
        <p14:creationId xmlns:p14="http://schemas.microsoft.com/office/powerpoint/2010/main" val="40224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Autolab</a:t>
            </a:r>
            <a:r>
              <a:rPr lang="en-US" dirty="0" smtClean="0"/>
              <a:t> for homework and grades</a:t>
            </a:r>
          </a:p>
          <a:p>
            <a:r>
              <a:rPr lang="en-US" dirty="0" smtClean="0"/>
              <a:t>Piazza for announcements, questions, and communication with course staff. Get help, help each other!</a:t>
            </a:r>
          </a:p>
          <a:p>
            <a:r>
              <a:rPr lang="en-US" dirty="0" smtClean="0"/>
              <a:t>Cluster Linux machines and SSH to shared machines for assignments</a:t>
            </a:r>
          </a:p>
        </p:txBody>
      </p:sp>
    </p:spTree>
    <p:extLst>
      <p:ext uri="{BB962C8B-B14F-4D97-AF65-F5344CB8AC3E}">
        <p14:creationId xmlns:p14="http://schemas.microsoft.com/office/powerpoint/2010/main" val="34716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Overview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Goals of This Course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Interactions</a:t>
            </a:r>
          </a:p>
          <a:p>
            <a:pPr lvl="1"/>
            <a:r>
              <a:rPr lang="en-US" sz="2000" dirty="0"/>
              <a:t>Lectures, Recitations, Office Hours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Assessment</a:t>
            </a:r>
          </a:p>
          <a:p>
            <a:pPr lvl="1"/>
            <a:r>
              <a:rPr lang="en-US" sz="2000" dirty="0"/>
              <a:t>Quizzes, </a:t>
            </a:r>
            <a:r>
              <a:rPr lang="en-US" sz="2000" dirty="0" err="1"/>
              <a:t>Homeworks</a:t>
            </a:r>
            <a:r>
              <a:rPr lang="en-US" sz="2000" dirty="0"/>
              <a:t>, </a:t>
            </a:r>
            <a:r>
              <a:rPr lang="en-US" sz="2000" dirty="0" smtClean="0"/>
              <a:t>Exams, Labs</a:t>
            </a:r>
            <a:endParaRPr lang="en-US" sz="2000" dirty="0"/>
          </a:p>
          <a:p>
            <a:r>
              <a:rPr lang="en-US" sz="2400" dirty="0" smtClean="0"/>
              <a:t>A </a:t>
            </a:r>
            <a:r>
              <a:rPr lang="en-US" sz="2400" dirty="0"/>
              <a:t>Mysterious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0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25% - Midterms (two of them – 12.5% each)</a:t>
            </a:r>
          </a:p>
          <a:p>
            <a:r>
              <a:rPr lang="en-US" sz="2800" dirty="0" smtClean="0"/>
              <a:t>25% - Final</a:t>
            </a:r>
          </a:p>
          <a:p>
            <a:r>
              <a:rPr lang="en-US" sz="2800" dirty="0" smtClean="0"/>
              <a:t>45% - Homework </a:t>
            </a:r>
            <a:endParaRPr lang="en-US" sz="2800" dirty="0"/>
          </a:p>
          <a:p>
            <a:pPr lvl="1"/>
            <a:r>
              <a:rPr lang="en-US" sz="2400" dirty="0" smtClean="0"/>
              <a:t>~10 programming  </a:t>
            </a:r>
          </a:p>
          <a:p>
            <a:pPr lvl="1"/>
            <a:r>
              <a:rPr lang="en-US" sz="2400" dirty="0" smtClean="0"/>
              <a:t>~</a:t>
            </a:r>
            <a:r>
              <a:rPr lang="en-US" sz="2400" dirty="0" smtClean="0"/>
              <a:t>12 </a:t>
            </a:r>
            <a:r>
              <a:rPr lang="en-US" sz="2400" dirty="0" smtClean="0"/>
              <a:t>written theory</a:t>
            </a:r>
          </a:p>
          <a:p>
            <a:r>
              <a:rPr lang="en-US" sz="2800" dirty="0" smtClean="0"/>
              <a:t>5% </a:t>
            </a:r>
            <a:r>
              <a:rPr lang="en-US" sz="2800" dirty="0"/>
              <a:t>- Quizzes </a:t>
            </a:r>
            <a:r>
              <a:rPr lang="en-US" sz="2800" dirty="0" smtClean="0"/>
              <a:t>and Labs</a:t>
            </a:r>
            <a:endParaRPr lang="en-US" sz="2800" dirty="0"/>
          </a:p>
          <a:p>
            <a:pPr lvl="1"/>
            <a:r>
              <a:rPr lang="en-US" sz="2400" dirty="0" smtClean="0"/>
              <a:t>Pop Quizzes whenever we feel like it</a:t>
            </a:r>
          </a:p>
          <a:p>
            <a:pPr lvl="1"/>
            <a:r>
              <a:rPr lang="en-US" sz="2400" dirty="0" smtClean="0"/>
              <a:t>Labs during recitation – Check the schedule!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7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Midterm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8077200" cy="4343400"/>
          </a:xfrm>
        </p:spPr>
        <p:txBody>
          <a:bodyPr/>
          <a:lstStyle/>
          <a:p>
            <a:r>
              <a:rPr lang="en-US" dirty="0"/>
              <a:t>Test functional understanding of material</a:t>
            </a:r>
          </a:p>
          <a:p>
            <a:r>
              <a:rPr lang="en-US" dirty="0" smtClean="0"/>
              <a:t>On Tuesdays – check schedule </a:t>
            </a:r>
            <a:r>
              <a:rPr lang="en-US" dirty="0"/>
              <a:t>(80 </a:t>
            </a:r>
            <a:r>
              <a:rPr lang="en-US" dirty="0" err="1"/>
              <a:t>mins</a:t>
            </a:r>
            <a:r>
              <a:rPr lang="en-US" dirty="0"/>
              <a:t>)</a:t>
            </a:r>
          </a:p>
          <a:p>
            <a:r>
              <a:rPr lang="en-US" dirty="0"/>
              <a:t>Closed book, closed laptop, 1 sheet of notes</a:t>
            </a:r>
          </a:p>
          <a:p>
            <a:r>
              <a:rPr lang="en-US" dirty="0"/>
              <a:t>Total of 2 * </a:t>
            </a:r>
            <a:r>
              <a:rPr lang="en-US" dirty="0" smtClean="0"/>
              <a:t>125 </a:t>
            </a:r>
            <a:r>
              <a:rPr lang="en-US" dirty="0"/>
              <a:t>= </a:t>
            </a:r>
            <a:r>
              <a:rPr lang="en-US" dirty="0" smtClean="0"/>
              <a:t>250 </a:t>
            </a:r>
            <a:r>
              <a:rPr lang="en-US" dirty="0" err="1"/>
              <a:t>pts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cumulative mastery of material</a:t>
            </a:r>
          </a:p>
          <a:p>
            <a:r>
              <a:rPr lang="en-US" dirty="0"/>
              <a:t>Three hours during final exam period</a:t>
            </a:r>
          </a:p>
          <a:p>
            <a:r>
              <a:rPr lang="en-US" dirty="0"/>
              <a:t>Closed book, closed laptop, 1 sheet of notes</a:t>
            </a:r>
          </a:p>
          <a:p>
            <a:r>
              <a:rPr lang="en-US" dirty="0"/>
              <a:t>Total of 250 points</a:t>
            </a:r>
          </a:p>
        </p:txBody>
      </p:sp>
    </p:spTree>
    <p:extLst>
      <p:ext uri="{BB962C8B-B14F-4D97-AF65-F5344CB8AC3E}">
        <p14:creationId xmlns:p14="http://schemas.microsoft.com/office/powerpoint/2010/main" val="35164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Saquib Razak</a:t>
            </a:r>
          </a:p>
          <a:p>
            <a:pPr lvl="1"/>
            <a:r>
              <a:rPr lang="en-US" dirty="0" smtClean="0"/>
              <a:t>Office: 1018</a:t>
            </a:r>
          </a:p>
          <a:p>
            <a:pPr lvl="1"/>
            <a:r>
              <a:rPr lang="en-US" dirty="0" smtClean="0"/>
              <a:t>Office </a:t>
            </a:r>
            <a:r>
              <a:rPr lang="en-US" dirty="0" smtClean="0"/>
              <a:t>Hours: TBD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srazak@cmu.edu</a:t>
            </a:r>
            <a:endParaRPr lang="en-US" dirty="0" smtClean="0"/>
          </a:p>
          <a:p>
            <a:r>
              <a:rPr lang="en-US" dirty="0" smtClean="0"/>
              <a:t>Tamim Jabban (TA)</a:t>
            </a:r>
            <a:endParaRPr lang="en-US" dirty="0"/>
          </a:p>
          <a:p>
            <a:pPr lvl="1"/>
            <a:r>
              <a:rPr lang="en-US" dirty="0"/>
              <a:t>Office: </a:t>
            </a:r>
            <a:r>
              <a:rPr lang="en-US" dirty="0" smtClean="0"/>
              <a:t>1005</a:t>
            </a:r>
            <a:endParaRPr lang="en-US" dirty="0"/>
          </a:p>
          <a:p>
            <a:pPr lvl="1"/>
            <a:r>
              <a:rPr lang="en-US" dirty="0"/>
              <a:t>Office Hours: </a:t>
            </a:r>
            <a:r>
              <a:rPr lang="en-US" dirty="0" smtClean="0"/>
              <a:t>TBD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tjabban@cmu.edu</a:t>
            </a:r>
            <a:endParaRPr lang="en-US" dirty="0" smtClean="0"/>
          </a:p>
          <a:p>
            <a:r>
              <a:rPr lang="en-US" dirty="0" smtClean="0"/>
              <a:t>Course CAs:</a:t>
            </a:r>
          </a:p>
          <a:p>
            <a:pPr lvl="1"/>
            <a:r>
              <a:rPr lang="en-US" dirty="0" smtClean="0"/>
              <a:t>Maimoon Siddiqui</a:t>
            </a:r>
          </a:p>
          <a:p>
            <a:pPr lvl="1"/>
            <a:r>
              <a:rPr lang="en-US" dirty="0" smtClean="0"/>
              <a:t>Julian Sam</a:t>
            </a:r>
          </a:p>
          <a:p>
            <a:pPr lvl="1"/>
            <a:r>
              <a:rPr lang="en-US" dirty="0" smtClean="0"/>
              <a:t>Mohammed Nahin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Course website</a:t>
            </a:r>
          </a:p>
          <a:p>
            <a:pPr lvl="1"/>
            <a:r>
              <a:rPr lang="en-US" sz="2600" dirty="0"/>
              <a:t>http://www.qatar.cmu.edu/~</a:t>
            </a:r>
            <a:r>
              <a:rPr lang="en-US" sz="2600" dirty="0" smtClean="0"/>
              <a:t>srazak/courses/15122-s18/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8157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Weekly assignment (see on-line schedule)</a:t>
            </a:r>
          </a:p>
          <a:p>
            <a:r>
              <a:rPr lang="en-US" dirty="0"/>
              <a:t>Apply material in problem solving context</a:t>
            </a:r>
          </a:p>
          <a:p>
            <a:r>
              <a:rPr lang="en-US" dirty="0" smtClean="0"/>
              <a:t>13 </a:t>
            </a:r>
            <a:r>
              <a:rPr lang="en-US" dirty="0"/>
              <a:t>written and </a:t>
            </a:r>
            <a:r>
              <a:rPr lang="en-US" dirty="0" smtClean="0"/>
              <a:t>11 programming</a:t>
            </a:r>
            <a:endParaRPr lang="en-US" dirty="0"/>
          </a:p>
          <a:p>
            <a:r>
              <a:rPr lang="en-US" dirty="0" smtClean="0"/>
              <a:t>Total </a:t>
            </a:r>
            <a:r>
              <a:rPr lang="en-US" dirty="0"/>
              <a:t>of </a:t>
            </a:r>
            <a:r>
              <a:rPr lang="en-US" dirty="0" smtClean="0"/>
              <a:t>450 points</a:t>
            </a:r>
            <a:endParaRPr lang="en-US" dirty="0"/>
          </a:p>
          <a:p>
            <a:r>
              <a:rPr lang="en-US" dirty="0" smtClean="0"/>
              <a:t>Written homework due on Mondays</a:t>
            </a:r>
          </a:p>
          <a:p>
            <a:r>
              <a:rPr lang="en-US" dirty="0" smtClean="0"/>
              <a:t>Programming homework due on Thursdays – Check the schedule</a:t>
            </a:r>
          </a:p>
          <a:p>
            <a:r>
              <a:rPr lang="en-US" dirty="0" smtClean="0"/>
              <a:t>Four Late days for programming assignments only (1 day per assignment max)</a:t>
            </a:r>
          </a:p>
        </p:txBody>
      </p:sp>
    </p:spTree>
    <p:extLst>
      <p:ext uri="{BB962C8B-B14F-4D97-AF65-F5344CB8AC3E}">
        <p14:creationId xmlns:p14="http://schemas.microsoft.com/office/powerpoint/2010/main" val="14763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Quizzes, exams, homework </a:t>
            </a:r>
            <a:r>
              <a:rPr lang="en-US" i="1" dirty="0" smtClean="0"/>
              <a:t>must be your own</a:t>
            </a:r>
            <a:endParaRPr lang="en-US" dirty="0" smtClean="0"/>
          </a:p>
          <a:p>
            <a:r>
              <a:rPr lang="en-US" dirty="0" smtClean="0"/>
              <a:t>OK: discussion of course material, practice problems, study sessions, going over handed-back homework in groups</a:t>
            </a:r>
          </a:p>
          <a:p>
            <a:r>
              <a:rPr lang="en-US" dirty="0" smtClean="0"/>
              <a:t>Not OK: copying or discussing answers, looking at or copying code (even parts)</a:t>
            </a:r>
          </a:p>
          <a:p>
            <a:r>
              <a:rPr lang="en-US" dirty="0" smtClean="0"/>
              <a:t>Not OK: talking through the assignment as you code with a classmate</a:t>
            </a:r>
          </a:p>
          <a:p>
            <a:r>
              <a:rPr lang="en-US" dirty="0"/>
              <a:t>University policy will be applied rigorously!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Overview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Goals of This Course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Interactions</a:t>
            </a:r>
          </a:p>
          <a:p>
            <a:pPr lvl="1"/>
            <a:r>
              <a:rPr lang="en-US" sz="2000" dirty="0"/>
              <a:t>Lectures, Recitations, Office Hours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Assessment</a:t>
            </a:r>
          </a:p>
          <a:p>
            <a:pPr lvl="1"/>
            <a:r>
              <a:rPr lang="en-US" sz="2000" dirty="0"/>
              <a:t>Quizzes, </a:t>
            </a:r>
            <a:r>
              <a:rPr lang="en-US" sz="2000" dirty="0" err="1"/>
              <a:t>Homeworks</a:t>
            </a:r>
            <a:r>
              <a:rPr lang="en-US" sz="2000" dirty="0"/>
              <a:t>, Exams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</a:rPr>
              <a:t>Mysterious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Report!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4495800" cy="4525963"/>
          </a:xfr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fr-FR" sz="2400" kern="1200" dirty="0" err="1"/>
              <a:t>int</a:t>
            </a:r>
            <a:r>
              <a:rPr lang="fr-FR" sz="2400" kern="1200" dirty="0"/>
              <a:t> f (</a:t>
            </a:r>
            <a:r>
              <a:rPr lang="fr-FR" sz="2400" kern="1200" dirty="0" err="1"/>
              <a:t>int</a:t>
            </a:r>
            <a:r>
              <a:rPr lang="fr-FR" sz="2400" kern="1200" dirty="0"/>
              <a:t> x, </a:t>
            </a:r>
            <a:r>
              <a:rPr lang="fr-FR" sz="2400" kern="1200" dirty="0" err="1"/>
              <a:t>int</a:t>
            </a:r>
            <a:r>
              <a:rPr lang="fr-FR" sz="2400" kern="1200" dirty="0"/>
              <a:t> y) {</a:t>
            </a:r>
          </a:p>
          <a:p>
            <a:pPr marL="0" indent="0">
              <a:buNone/>
            </a:pPr>
            <a:r>
              <a:rPr lang="en-US" sz="2400" kern="1200" dirty="0"/>
              <a:t>	</a:t>
            </a:r>
            <a:r>
              <a:rPr lang="en-US" sz="2400" kern="1200" dirty="0" err="1"/>
              <a:t>int</a:t>
            </a:r>
            <a:r>
              <a:rPr lang="en-US" sz="2400" kern="1200" dirty="0"/>
              <a:t> r = 1;</a:t>
            </a:r>
          </a:p>
          <a:p>
            <a:pPr marL="0" indent="0">
              <a:buNone/>
            </a:pPr>
            <a:r>
              <a:rPr lang="en-US" sz="2400" kern="1200" dirty="0"/>
              <a:t>	while (y &gt; 1) {</a:t>
            </a:r>
          </a:p>
          <a:p>
            <a:pPr marL="0" indent="0">
              <a:buNone/>
            </a:pPr>
            <a:r>
              <a:rPr lang="pt-BR" sz="2400" kern="1200" dirty="0"/>
              <a:t>		if (y % 2 == 1</a:t>
            </a:r>
            <a:r>
              <a:rPr lang="pt-BR" sz="2400" kern="1200" dirty="0" smtClean="0"/>
              <a:t>){ </a:t>
            </a:r>
            <a:endParaRPr lang="pt-BR" sz="2400" kern="1200" dirty="0"/>
          </a:p>
          <a:p>
            <a:pPr marL="0" indent="0">
              <a:buNone/>
            </a:pPr>
            <a:r>
              <a:rPr lang="pt-BR" sz="2400" kern="1200" dirty="0"/>
              <a:t>			r = x * r</a:t>
            </a:r>
            <a:r>
              <a:rPr lang="pt-BR" sz="2400" kern="1200" dirty="0" smtClean="0"/>
              <a:t>;</a:t>
            </a:r>
          </a:p>
          <a:p>
            <a:pPr marL="0" indent="0">
              <a:buNone/>
            </a:pPr>
            <a:r>
              <a:rPr lang="pt-BR" sz="2400" kern="1200" dirty="0"/>
              <a:t>	</a:t>
            </a:r>
            <a:r>
              <a:rPr lang="pt-BR" sz="2400" kern="1200" dirty="0" smtClean="0"/>
              <a:t>	}</a:t>
            </a:r>
            <a:endParaRPr lang="pt-BR" sz="2400" kern="1200" dirty="0"/>
          </a:p>
          <a:p>
            <a:pPr marL="0" indent="0">
              <a:buNone/>
            </a:pPr>
            <a:r>
              <a:rPr lang="en-US" sz="2400" kern="1200" dirty="0"/>
              <a:t>		x = x * x;</a:t>
            </a:r>
          </a:p>
          <a:p>
            <a:pPr marL="0" indent="0">
              <a:buNone/>
            </a:pPr>
            <a:r>
              <a:rPr lang="en-US" sz="2400" kern="1200" dirty="0"/>
              <a:t>		y = y / 2;</a:t>
            </a:r>
          </a:p>
          <a:p>
            <a:pPr marL="0" indent="0">
              <a:buNone/>
            </a:pPr>
            <a:r>
              <a:rPr lang="en-US" sz="2400" kern="1200" dirty="0"/>
              <a:t>	}</a:t>
            </a:r>
          </a:p>
          <a:p>
            <a:pPr marL="0" indent="0">
              <a:buNone/>
            </a:pPr>
            <a:r>
              <a:rPr lang="en-US" sz="2400" kern="1200" dirty="0"/>
              <a:t>	return r * x;</a:t>
            </a:r>
          </a:p>
          <a:p>
            <a:pPr marL="0" indent="0">
              <a:buNone/>
            </a:pPr>
            <a:r>
              <a:rPr lang="en-US" sz="2400" kern="1200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76800" y="1646237"/>
            <a:ext cx="4191000" cy="4525963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sz="2400" dirty="0" err="1"/>
              <a:t>d</a:t>
            </a:r>
            <a:r>
              <a:rPr lang="fr-FR" sz="2400" dirty="0" err="1" smtClean="0"/>
              <a:t>ef</a:t>
            </a:r>
            <a:r>
              <a:rPr lang="fr-FR" sz="2400" dirty="0" smtClean="0"/>
              <a:t> f (x, y):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	r = 1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	while (y &gt; 1) :</a:t>
            </a:r>
          </a:p>
          <a:p>
            <a:pPr marL="0" indent="0">
              <a:buFont typeface="Wingdings" pitchFamily="2" charset="2"/>
              <a:buNone/>
            </a:pPr>
            <a:r>
              <a:rPr lang="pt-BR" sz="2400" dirty="0" smtClean="0"/>
              <a:t>		if (y % 2 == 1): </a:t>
            </a:r>
          </a:p>
          <a:p>
            <a:pPr marL="0" indent="0">
              <a:buFont typeface="Wingdings" pitchFamily="2" charset="2"/>
              <a:buNone/>
            </a:pPr>
            <a:r>
              <a:rPr lang="pt-BR" sz="2400" dirty="0" smtClean="0"/>
              <a:t>			r = x * r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		x = x * x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		y = y / 2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	return r * x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C0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128930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Python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500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Overview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Goals of This Course</a:t>
            </a:r>
          </a:p>
          <a:p>
            <a:r>
              <a:rPr lang="en-US" sz="2400" dirty="0"/>
              <a:t>Interactions</a:t>
            </a:r>
          </a:p>
          <a:p>
            <a:pPr lvl="1"/>
            <a:r>
              <a:rPr lang="en-US" sz="2000" dirty="0"/>
              <a:t>Lectures, Recitations, Office Hours</a:t>
            </a:r>
          </a:p>
          <a:p>
            <a:r>
              <a:rPr lang="en-US" sz="2400" dirty="0"/>
              <a:t>Assessment</a:t>
            </a:r>
          </a:p>
          <a:p>
            <a:pPr lvl="1"/>
            <a:r>
              <a:rPr lang="en-US" sz="2000" dirty="0" smtClean="0"/>
              <a:t>Labs, Quizzes</a:t>
            </a:r>
            <a:r>
              <a:rPr lang="en-US" sz="2000" dirty="0"/>
              <a:t>, </a:t>
            </a:r>
            <a:r>
              <a:rPr lang="en-US" sz="2000" dirty="0" err="1"/>
              <a:t>Homeworks</a:t>
            </a:r>
            <a:r>
              <a:rPr lang="en-US" sz="2000" dirty="0"/>
              <a:t>, Exams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Mysterious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22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286000" y="2286000"/>
            <a:ext cx="3505200" cy="2971800"/>
          </a:xfrm>
          <a:prstGeom prst="triangle">
            <a:avLst/>
          </a:prstGeom>
          <a:solidFill>
            <a:schemeClr val="accent5">
              <a:lumMod val="25000"/>
              <a:alpha val="43000"/>
            </a:schemeClr>
          </a:solidFill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1916668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08399" y="537183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2140" y="537183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Skills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design in the small</a:t>
            </a:r>
          </a:p>
          <a:p>
            <a:pPr lvl="1"/>
            <a:r>
              <a:rPr lang="en-US" dirty="0"/>
              <a:t>Transforming algorithmic ideas to code</a:t>
            </a:r>
          </a:p>
          <a:p>
            <a:pPr lvl="1"/>
            <a:r>
              <a:rPr lang="en-US" dirty="0"/>
              <a:t>Unit testing</a:t>
            </a:r>
          </a:p>
          <a:p>
            <a:pPr lvl="1"/>
            <a:r>
              <a:rPr lang="en-US" dirty="0"/>
              <a:t>Specifying, writing, debugging, (re)factoring code</a:t>
            </a:r>
          </a:p>
          <a:p>
            <a:r>
              <a:rPr lang="en-US" dirty="0"/>
              <a:t>Some familiarity with Unix tools</a:t>
            </a:r>
          </a:p>
        </p:txBody>
      </p:sp>
    </p:spTree>
    <p:extLst>
      <p:ext uri="{BB962C8B-B14F-4D97-AF65-F5344CB8AC3E}">
        <p14:creationId xmlns:p14="http://schemas.microsoft.com/office/powerpoint/2010/main" val="5680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Algorithmic Ideas</a:t>
            </a:r>
            <a:endParaRPr lang="en-US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Asymptotic complexity</a:t>
            </a:r>
          </a:p>
          <a:p>
            <a:pPr lvl="1"/>
            <a:r>
              <a:rPr lang="en-US" sz="2000" dirty="0"/>
              <a:t>time/space/amortized</a:t>
            </a:r>
          </a:p>
          <a:p>
            <a:pPr lvl="1"/>
            <a:r>
              <a:rPr lang="en-US" sz="2000" dirty="0"/>
              <a:t>worst case/average case</a:t>
            </a:r>
          </a:p>
          <a:p>
            <a:pPr lvl="1"/>
            <a:r>
              <a:rPr lang="pt-BR" sz="2000" dirty="0"/>
              <a:t>important classes: O(1), O(log n), O(n log n), O(n</a:t>
            </a:r>
            <a:r>
              <a:rPr lang="pt-BR" sz="2000" baseline="30000" dirty="0"/>
              <a:t>k</a:t>
            </a:r>
            <a:r>
              <a:rPr lang="pt-BR" sz="2000" dirty="0"/>
              <a:t>), O(2n)</a:t>
            </a:r>
          </a:p>
          <a:p>
            <a:r>
              <a:rPr lang="en-US" sz="2400" dirty="0"/>
              <a:t>Divide-and-conquer</a:t>
            </a:r>
          </a:p>
          <a:p>
            <a:r>
              <a:rPr lang="en-US" sz="2400" dirty="0"/>
              <a:t>Self-adjusting data structures</a:t>
            </a:r>
          </a:p>
          <a:p>
            <a:r>
              <a:rPr lang="en-US" sz="2400" dirty="0" smtClean="0"/>
              <a:t>Randomness</a:t>
            </a:r>
          </a:p>
          <a:p>
            <a:r>
              <a:rPr lang="en-US" sz="2400" dirty="0" smtClean="0"/>
              <a:t>Fundamental Data structures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</a:p>
        </p:txBody>
      </p:sp>
      <p:sp>
        <p:nvSpPr>
          <p:cNvPr id="11266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/>
              <a:t>Assertions and invariants</a:t>
            </a:r>
          </a:p>
          <a:p>
            <a:r>
              <a:rPr lang="en-US" dirty="0"/>
              <a:t>Specification vs. implementation</a:t>
            </a:r>
          </a:p>
          <a:p>
            <a:r>
              <a:rPr lang="en-US" dirty="0"/>
              <a:t>Logical vs. operational reasoning</a:t>
            </a:r>
          </a:p>
          <a:p>
            <a:r>
              <a:rPr lang="en-US" dirty="0"/>
              <a:t>Abstraction and interfaces</a:t>
            </a:r>
          </a:p>
          <a:p>
            <a:r>
              <a:rPr lang="en-US" dirty="0"/>
              <a:t>Reasoning about resource bounds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986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Programming Language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C0: a small safe subset* of C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bool</a:t>
            </a:r>
            <a:r>
              <a:rPr lang="en-US" dirty="0"/>
              <a:t>, char, string, arrays, </a:t>
            </a:r>
            <a:r>
              <a:rPr lang="en-US" dirty="0" smtClean="0"/>
              <a:t>pointers, </a:t>
            </a:r>
            <a:r>
              <a:rPr lang="en-US" dirty="0" err="1" smtClean="0"/>
              <a:t>structs</a:t>
            </a:r>
            <a:endParaRPr lang="en-US" dirty="0"/>
          </a:p>
          <a:p>
            <a:r>
              <a:rPr lang="en-US" dirty="0"/>
              <a:t>Essential algorithmic and programming ideas</a:t>
            </a:r>
          </a:p>
          <a:p>
            <a:r>
              <a:rPr lang="en-US" dirty="0"/>
              <a:t>Relatively close to machine (imperative)</a:t>
            </a:r>
          </a:p>
          <a:p>
            <a:r>
              <a:rPr lang="en-US" dirty="0"/>
              <a:t>Sound reasoning with contracts</a:t>
            </a:r>
          </a:p>
          <a:p>
            <a:r>
              <a:rPr lang="en-US" dirty="0"/>
              <a:t>Transition to C near end of course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Concrete Algorithms</a:t>
            </a:r>
            <a:endParaRPr lang="en-US" dirty="0" smtClean="0"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49425"/>
            <a:ext cx="8229600" cy="4003675"/>
          </a:xfrm>
        </p:spPr>
        <p:txBody>
          <a:bodyPr/>
          <a:lstStyle/>
          <a:p>
            <a:r>
              <a:rPr lang="en-US" dirty="0"/>
              <a:t>Basic arithmetic</a:t>
            </a:r>
          </a:p>
          <a:p>
            <a:r>
              <a:rPr lang="en-US" dirty="0"/>
              <a:t>Binary search, sorting</a:t>
            </a:r>
          </a:p>
          <a:p>
            <a:r>
              <a:rPr lang="en-US" dirty="0"/>
              <a:t>Stacks and queues, priority queues (heaps)</a:t>
            </a:r>
          </a:p>
          <a:p>
            <a:r>
              <a:rPr lang="en-US" dirty="0"/>
              <a:t>Binary trees, dictionaries, maps, sets, tries</a:t>
            </a:r>
          </a:p>
          <a:p>
            <a:r>
              <a:rPr lang="en-US" dirty="0"/>
              <a:t>Hashing, hash tables</a:t>
            </a:r>
          </a:p>
          <a:p>
            <a:r>
              <a:rPr lang="en-US" dirty="0"/>
              <a:t>Graph traversal, minimum spanning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</Template>
  <TotalTime>9308</TotalTime>
  <Words>732</Words>
  <Application>Microsoft Office PowerPoint</Application>
  <PresentationFormat>On-screen Show (4:3)</PresentationFormat>
  <Paragraphs>175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Lecture1</vt:lpstr>
      <vt:lpstr>15-122 Principles of Imperative Computation</vt:lpstr>
      <vt:lpstr>Course Information</vt:lpstr>
      <vt:lpstr>Overview</vt:lpstr>
      <vt:lpstr>Goals</vt:lpstr>
      <vt:lpstr>Programming Skills</vt:lpstr>
      <vt:lpstr>Algorithmic Ideas</vt:lpstr>
      <vt:lpstr>Computational Thinking</vt:lpstr>
      <vt:lpstr>Programming Language</vt:lpstr>
      <vt:lpstr>Concrete Algorithms</vt:lpstr>
      <vt:lpstr>Role in Curriculum</vt:lpstr>
      <vt:lpstr>Overview</vt:lpstr>
      <vt:lpstr>Lectures</vt:lpstr>
      <vt:lpstr>Recitations and Labs</vt:lpstr>
      <vt:lpstr>Unix/Tools Tutorial</vt:lpstr>
      <vt:lpstr>Online communication</vt:lpstr>
      <vt:lpstr>Overview</vt:lpstr>
      <vt:lpstr>Assessment</vt:lpstr>
      <vt:lpstr>Midterm</vt:lpstr>
      <vt:lpstr>Final</vt:lpstr>
      <vt:lpstr>Assignments</vt:lpstr>
      <vt:lpstr>Academic integrity</vt:lpstr>
      <vt:lpstr>Overview</vt:lpstr>
      <vt:lpstr>Bug Report!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15-110 Principles of Computing</dc:title>
  <dc:creator>CMUQ</dc:creator>
  <cp:lastModifiedBy>Saquib Razak</cp:lastModifiedBy>
  <cp:revision>56</cp:revision>
  <cp:lastPrinted>2017-01-17T15:06:42Z</cp:lastPrinted>
  <dcterms:created xsi:type="dcterms:W3CDTF">2011-08-24T10:27:39Z</dcterms:created>
  <dcterms:modified xsi:type="dcterms:W3CDTF">2018-01-08T10:21:38Z</dcterms:modified>
</cp:coreProperties>
</file>